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1" r:id="rId7"/>
    <p:sldId id="264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9EDD9-E0AB-491F-841A-5BF9F0411B56}" type="datetimeFigureOut">
              <a:rPr lang="fr-CH" smtClean="0"/>
              <a:t>27.09.2022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B1A44-996C-4AC4-B7A9-5CD21EA625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677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8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92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62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0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2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2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5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ACAD9F-F0B4-4D05-AC78-5336BF5731F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AD1A71-8520-40EE-8896-BE6514EF6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0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B05BF-42FC-EB94-5614-EA87AF7E1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326415"/>
            <a:ext cx="11139488" cy="2971801"/>
          </a:xfrm>
        </p:spPr>
        <p:txBody>
          <a:bodyPr>
            <a:normAutofit/>
          </a:bodyPr>
          <a:lstStyle/>
          <a:p>
            <a:r>
              <a:rPr lang="fr-CH" sz="5400" dirty="0">
                <a:solidFill>
                  <a:schemeClr val="bg1"/>
                </a:solidFill>
              </a:rPr>
              <a:t>Ilmac Lausanne</a:t>
            </a:r>
            <a:br>
              <a:rPr lang="fr-CH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September 28 and 29, 2022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2DB030-D3FE-C32B-FAB2-5C767386E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4453467"/>
            <a:ext cx="11365149" cy="194733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Analytical instruments for atmospheric and environmental measurements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89B062F-A547-AF8E-645A-509080C69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04529"/>
            <a:ext cx="4964348" cy="11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5C893-6718-2E20-EC1D-E82C0CCA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44" y="256264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Nitrogen</a:t>
            </a:r>
            <a:r>
              <a:rPr lang="fr-CH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analysers</a:t>
            </a:r>
            <a:r>
              <a:rPr lang="fr-CH" sz="4000" dirty="0">
                <a:solidFill>
                  <a:schemeClr val="bg1"/>
                </a:solidFill>
              </a:rPr>
              <a:t> </a:t>
            </a:r>
            <a:r>
              <a:rPr lang="fr-CH" sz="4000" dirty="0" err="1">
                <a:solidFill>
                  <a:schemeClr val="bg1"/>
                </a:solidFill>
              </a:rPr>
              <a:t>models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E6E59B-9529-4FC2-C773-394EBB843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44" y="2353780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Model 405 nm NO2/NO/NOx Monitor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Black Carbon Photometer</a:t>
            </a:r>
            <a:endParaRPr lang="fr-CH" sz="2400" dirty="0">
              <a:solidFill>
                <a:schemeClr val="bg1"/>
              </a:solidFill>
            </a:endParaRP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964CDF-9EBD-E422-D861-1520601EE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2" y="110509"/>
            <a:ext cx="3256547" cy="735942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CB8894-C345-3D11-A86F-39DC9E6A0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55" y="1909086"/>
            <a:ext cx="4582301" cy="1824810"/>
          </a:xfrm>
          <a:prstGeom prst="rect">
            <a:avLst/>
          </a:prstGeom>
        </p:spPr>
      </p:pic>
      <p:pic>
        <p:nvPicPr>
          <p:cNvPr id="8" name="Image 7" descr="Une image contenant texte, conteneur, boîte&#10;&#10;Description générée automatiquement">
            <a:extLst>
              <a:ext uri="{FF2B5EF4-FFF2-40B4-BE49-F238E27FC236}">
                <a16:creationId xmlns:a16="http://schemas.microsoft.com/office/drawing/2014/main" id="{77728EA5-D972-B0CC-856E-8B47706DE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76" y="4873381"/>
            <a:ext cx="3881535" cy="15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751B4-C086-9A32-38F4-02748CD0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88" y="306828"/>
            <a:ext cx="11500748" cy="831260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bg1"/>
                </a:solidFill>
              </a:rPr>
              <a:t>Model 405 </a:t>
            </a:r>
            <a:r>
              <a:rPr lang="en-US" sz="4000" dirty="0">
                <a:solidFill>
                  <a:schemeClr val="bg1"/>
                </a:solidFill>
              </a:rPr>
              <a:t>nm NO2/NO/NOx Monitor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1CA604-3600-1F5E-221C-0F4FE7BE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88" y="1187341"/>
            <a:ext cx="5177259" cy="93823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fr-CH" sz="2400" dirty="0">
                <a:solidFill>
                  <a:schemeClr val="bg1"/>
                </a:solidFill>
              </a:rPr>
              <a:t>Dual Beam UV </a:t>
            </a:r>
            <a:r>
              <a:rPr lang="en-US" sz="2400" dirty="0">
                <a:solidFill>
                  <a:schemeClr val="bg1"/>
                </a:solidFill>
              </a:rPr>
              <a:t>technology</a:t>
            </a:r>
            <a:endParaRPr lang="en-US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4545AB-B1E1-461B-6C2F-A1B89DBF5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8" y="2005263"/>
            <a:ext cx="10103786" cy="408744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74A443-29AC-7CA5-9754-8C5D16905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0" y="6092703"/>
            <a:ext cx="3256547" cy="7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3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55923-774B-C28E-9942-DFA5AF6D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30675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Calibrators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EB33CE-4FB7-B154-8E60-AED26297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30625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Model 714 NO2/NO/O3 Calibration Source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Model 306 Ozone Calibration Source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Model 408 NO Calibration Source</a:t>
            </a:r>
            <a:endParaRPr lang="fr-CH" sz="2400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A3C56C10-6522-630C-2813-0B0AF5320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14" y="2200888"/>
            <a:ext cx="4206429" cy="1579395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BE9E96-9EEE-1C11-B611-AD5AB1DCE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2" y="110509"/>
            <a:ext cx="3256547" cy="7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4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B64B4-074A-D94F-8AED-1B5868B0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32" y="110509"/>
            <a:ext cx="11956968" cy="1507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Model 714 NO2/NO/O3 Calibration Source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E8A8EF-74BB-E600-84C7-917603489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27" y="1774764"/>
            <a:ext cx="11034546" cy="407959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This device combines two models: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The Model 408 Nitric Oxide Calibration Source™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The Model 306 Ozone Calibration Source™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This allows it to produce NO2, NO and O3</a:t>
            </a:r>
          </a:p>
          <a:p>
            <a:pPr lvl="1"/>
            <a:endParaRPr lang="fr-FR" sz="24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This calibration source is used to calibrate our </a:t>
            </a:r>
            <a:r>
              <a:rPr lang="en-US" sz="2400" dirty="0" err="1">
                <a:solidFill>
                  <a:schemeClr val="bg1"/>
                </a:solidFill>
              </a:rPr>
              <a:t>analysers</a:t>
            </a:r>
            <a:r>
              <a:rPr lang="en-US" sz="2400" dirty="0">
                <a:solidFill>
                  <a:schemeClr val="bg1"/>
                </a:solidFill>
              </a:rPr>
              <a:t> and to perform tests and verifications in the workshop.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55FAFD-D9DF-20A9-5850-FB02FA2F7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8" y="6011549"/>
            <a:ext cx="3256547" cy="7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6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5A651DA-E908-9187-F309-61C55D325E59}"/>
              </a:ext>
            </a:extLst>
          </p:cNvPr>
          <p:cNvSpPr txBox="1"/>
          <p:nvPr/>
        </p:nvSpPr>
        <p:spPr>
          <a:xfrm>
            <a:off x="127665" y="252736"/>
            <a:ext cx="1193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new </a:t>
            </a:r>
            <a:r>
              <a:rPr lang="en-US" sz="4000" dirty="0" err="1">
                <a:solidFill>
                  <a:schemeClr val="bg1"/>
                </a:solidFill>
              </a:rPr>
              <a:t>AQSync</a:t>
            </a:r>
            <a:r>
              <a:rPr lang="en-US" sz="4000" dirty="0">
                <a:solidFill>
                  <a:schemeClr val="bg1"/>
                </a:solidFill>
              </a:rPr>
              <a:t>: Air Quality Monitoring Station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32C6C6-57AB-43B4-C042-B69265CF4546}"/>
              </a:ext>
            </a:extLst>
          </p:cNvPr>
          <p:cNvSpPr txBox="1"/>
          <p:nvPr/>
        </p:nvSpPr>
        <p:spPr>
          <a:xfrm>
            <a:off x="241965" y="1124812"/>
            <a:ext cx="113887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This device measures different weather parameters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Ambient temperature (T),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Pressure (P),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Relative humidity (RH),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Wind speed and direction,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Provides measurements of all major air pollutants: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</a:rPr>
              <a:t>Nitrogen Dioxide (NO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</a:rPr>
              <a:t>)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</a:rPr>
              <a:t>Ozone (O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</a:rPr>
              <a:t>)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</a:rPr>
              <a:t>Nitric Oxide (NO)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</a:rPr>
              <a:t>Particulate Matter (PM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</a:rPr>
              <a:t>, PM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2.5</a:t>
            </a:r>
            <a:r>
              <a:rPr lang="en-US" sz="2400" dirty="0">
                <a:solidFill>
                  <a:srgbClr val="000000"/>
                </a:solidFill>
                <a:effectLst/>
              </a:rPr>
              <a:t>, PM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10</a:t>
            </a:r>
            <a:r>
              <a:rPr lang="en-US" sz="2400" dirty="0">
                <a:solidFill>
                  <a:srgbClr val="000000"/>
                </a:solidFill>
                <a:effectLst/>
              </a:rPr>
              <a:t>)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</a:rPr>
              <a:t>Carbon Dioxide (CO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</a:rPr>
              <a:t>Carbon Monoxide (CO)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Total volatile organic compounds (TVOC)</a:t>
            </a:r>
            <a:endParaRPr lang="en-US" sz="2400" dirty="0">
              <a:solidFill>
                <a:srgbClr val="000000"/>
              </a:solidFill>
              <a:effectLst/>
            </a:endParaRPr>
          </a:p>
          <a:p>
            <a:pPr lvl="1"/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0C9DD20A-4FFA-2663-8DC5-DBD781CBB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81" y="1124812"/>
            <a:ext cx="2574861" cy="38052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E16EBA-7DA7-EA3E-76DF-ADACBB678941}"/>
              </a:ext>
            </a:extLst>
          </p:cNvPr>
          <p:cNvSpPr txBox="1"/>
          <p:nvPr/>
        </p:nvSpPr>
        <p:spPr>
          <a:xfrm>
            <a:off x="7571824" y="5056570"/>
            <a:ext cx="4620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Installation of the 1st </a:t>
            </a:r>
            <a:r>
              <a:rPr lang="en-US" sz="2400" dirty="0" err="1">
                <a:solidFill>
                  <a:schemeClr val="bg1"/>
                </a:solidFill>
              </a:rPr>
              <a:t>Aqsync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in Europe at EMPA </a:t>
            </a:r>
            <a:r>
              <a:rPr lang="en-US" sz="2400" dirty="0" err="1">
                <a:solidFill>
                  <a:schemeClr val="bg1"/>
                </a:solidFill>
              </a:rPr>
              <a:t>Dübendorf</a:t>
            </a:r>
            <a:endParaRPr lang="fr-CH" sz="2400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752E0F-FBE0-92BB-A92B-7DEF0D583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3" y="6014052"/>
            <a:ext cx="3256547" cy="7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4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DB4E34-28EE-57B1-5817-D2AB059F874F}"/>
              </a:ext>
            </a:extLst>
          </p:cNvPr>
          <p:cNvSpPr txBox="1"/>
          <p:nvPr/>
        </p:nvSpPr>
        <p:spPr>
          <a:xfrm>
            <a:off x="518267" y="138565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Specification</a:t>
            </a:r>
            <a:r>
              <a:rPr lang="fr-CH" sz="4000" dirty="0">
                <a:solidFill>
                  <a:schemeClr val="bg1"/>
                </a:solidFill>
              </a:rPr>
              <a:t> and </a:t>
            </a:r>
            <a:r>
              <a:rPr lang="fr-CH" sz="4000" dirty="0" err="1">
                <a:solidFill>
                  <a:schemeClr val="bg1"/>
                </a:solidFill>
              </a:rPr>
              <a:t>features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76067E-F83B-E1E0-F567-3031FB38D5D6}"/>
              </a:ext>
            </a:extLst>
          </p:cNvPr>
          <p:cNvSpPr txBox="1"/>
          <p:nvPr/>
        </p:nvSpPr>
        <p:spPr>
          <a:xfrm>
            <a:off x="331581" y="1087124"/>
            <a:ext cx="751038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Composed of different 2Btech monitors </a:t>
            </a:r>
            <a:r>
              <a:rPr lang="fr-CH" sz="24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bg1"/>
                </a:solidFill>
              </a:rPr>
              <a:t>Ozone: Model OEM-108-L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bg1"/>
                </a:solidFill>
              </a:rPr>
              <a:t>NO/NO2:  Model 405 nm NO2/NO/NOx Monitor</a:t>
            </a:r>
          </a:p>
          <a:p>
            <a:endParaRPr lang="fr-CH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Models external to 2B Tech: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</a:rPr>
              <a:t>Particulate Matter (PM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</a:rPr>
              <a:t>, PM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2.5</a:t>
            </a:r>
            <a:r>
              <a:rPr lang="en-US" sz="2400" dirty="0">
                <a:solidFill>
                  <a:srgbClr val="000000"/>
                </a:solidFill>
                <a:effectLst/>
              </a:rPr>
              <a:t>, PM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10</a:t>
            </a:r>
            <a:r>
              <a:rPr lang="en-US" sz="2400" dirty="0">
                <a:solidFill>
                  <a:srgbClr val="000000"/>
                </a:solidFill>
                <a:effectLst/>
              </a:rPr>
              <a:t>)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</a:rPr>
              <a:t>Carbon Dioxide (CO</a:t>
            </a:r>
            <a:r>
              <a:rPr lang="en-US" sz="24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</a:rPr>
              <a:t>Carbon Monoxide (CO)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2400" dirty="0">
              <a:solidFill>
                <a:schemeClr val="bg1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  <a:effectLst/>
              </a:rPr>
              <a:t>Detailed Specifications</a:t>
            </a:r>
            <a:r>
              <a:rPr lang="fr-CH" sz="2400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Permanently connected online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Easy to read measurements at any time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Compact </a:t>
            </a:r>
            <a:endParaRPr lang="fr-CH" sz="2400" b="1" dirty="0">
              <a:solidFill>
                <a:schemeClr val="bg1"/>
              </a:solidFill>
            </a:endParaRPr>
          </a:p>
          <a:p>
            <a:endParaRPr lang="fr-CH" sz="2400" dirty="0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5E3BF5C-AB16-30E7-8514-15F4611CA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2" y="110509"/>
            <a:ext cx="3256547" cy="73594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EFF388-A8E6-63CF-075C-35787586DE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 b="16650"/>
          <a:stretch/>
        </p:blipFill>
        <p:spPr>
          <a:xfrm>
            <a:off x="6342454" y="2648312"/>
            <a:ext cx="6343650" cy="25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4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705CF-14E4-1CEB-F74D-C4188CEB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03" y="513964"/>
            <a:ext cx="11859897" cy="150706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First European installation of </a:t>
            </a:r>
            <a:r>
              <a:rPr lang="en-US" sz="4000" dirty="0" err="1">
                <a:solidFill>
                  <a:schemeClr val="bg1"/>
                </a:solidFill>
              </a:rPr>
              <a:t>AQsync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78E014-2329-B716-BA75-C874968FC06C}"/>
              </a:ext>
            </a:extLst>
          </p:cNvPr>
          <p:cNvSpPr txBox="1"/>
          <p:nvPr/>
        </p:nvSpPr>
        <p:spPr>
          <a:xfrm>
            <a:off x="207589" y="1670634"/>
            <a:ext cx="119844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first European </a:t>
            </a:r>
            <a:r>
              <a:rPr lang="en-US" sz="2400" dirty="0" err="1">
                <a:solidFill>
                  <a:schemeClr val="bg1"/>
                </a:solidFill>
              </a:rPr>
              <a:t>Aqsync</a:t>
            </a:r>
            <a:r>
              <a:rPr lang="en-US" sz="2400" dirty="0">
                <a:solidFill>
                  <a:schemeClr val="bg1"/>
                </a:solidFill>
              </a:rPr>
              <a:t> was set up at the EMPA of </a:t>
            </a:r>
            <a:r>
              <a:rPr lang="en-US" sz="2400" dirty="0" err="1">
                <a:solidFill>
                  <a:schemeClr val="bg1"/>
                </a:solidFill>
              </a:rPr>
              <a:t>Dübendorf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Swiss Federal Laboratories for Materials Science and Technology,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	is an interdisciplinary Swiss research institute for applied materials sciences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	and technology.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EMPA conducts research on the sources, assessment and reduction of air pollutant and noise emissions.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 went on the site for the installation and met the people who will work with this station.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err="1">
                <a:solidFill>
                  <a:schemeClr val="bg1"/>
                </a:solidFill>
              </a:rPr>
              <a:t>AQsync</a:t>
            </a:r>
            <a:r>
              <a:rPr lang="en-US" sz="2400" dirty="0">
                <a:solidFill>
                  <a:schemeClr val="bg1"/>
                </a:solidFill>
              </a:rPr>
              <a:t> is now active thanks to the collaboration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	of ozone.ch, 2BTechnologies and EMPA</a:t>
            </a:r>
            <a:endParaRPr lang="fr-CH" sz="2400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C1A5433-2C26-14C6-DF49-C48BA0EC9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3" y="0"/>
            <a:ext cx="3256547" cy="7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8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A11A9-2636-F311-6373-7AA8CAEC3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73392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Any questions?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11455-60E8-F4C2-AFAB-7317D325C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853" y="2558738"/>
            <a:ext cx="11483725" cy="19473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Thank you for your attention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are looking forward to meeting you at our stand </a:t>
            </a:r>
            <a:r>
              <a:rPr lang="en-US" sz="2800" b="1" dirty="0">
                <a:solidFill>
                  <a:schemeClr val="bg1"/>
                </a:solidFill>
              </a:rPr>
              <a:t>C22 in hall 7 </a:t>
            </a:r>
            <a:r>
              <a:rPr lang="en-US" sz="2800" dirty="0">
                <a:solidFill>
                  <a:schemeClr val="bg1"/>
                </a:solidFill>
              </a:rPr>
              <a:t>in case of further questions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FEE5AC-7943-DB19-2C01-46A8AA508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" y="4844843"/>
            <a:ext cx="7082128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2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A90BF-55B0-3862-19EF-237B8BFE1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4512" y="228599"/>
            <a:ext cx="8001000" cy="806117"/>
          </a:xfrm>
        </p:spPr>
        <p:txBody>
          <a:bodyPr>
            <a:normAutofit fontScale="90000"/>
          </a:bodyPr>
          <a:lstStyle/>
          <a:p>
            <a:r>
              <a:rPr lang="fr-CH" dirty="0">
                <a:solidFill>
                  <a:schemeClr val="bg1"/>
                </a:solidFill>
              </a:rPr>
              <a:t>Table of content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02F8C6-1F07-FB4B-1E16-1B0D6F911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1263318"/>
            <a:ext cx="6400800" cy="5366083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Presentation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fr-CH" sz="2800" dirty="0">
                <a:solidFill>
                  <a:schemeClr val="bg1"/>
                </a:solidFill>
              </a:rPr>
              <a:t>2BTechnologies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fr-CH" sz="2800" dirty="0">
                <a:solidFill>
                  <a:schemeClr val="bg1"/>
                </a:solidFill>
              </a:rPr>
              <a:t>UV technologie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fr-CH" sz="2800" dirty="0">
                <a:solidFill>
                  <a:schemeClr val="bg1"/>
                </a:solidFill>
              </a:rPr>
              <a:t>2BTech </a:t>
            </a:r>
            <a:r>
              <a:rPr lang="en-US" sz="2800" dirty="0">
                <a:solidFill>
                  <a:schemeClr val="bg1"/>
                </a:solidFill>
              </a:rPr>
              <a:t>products</a:t>
            </a:r>
            <a:r>
              <a:rPr lang="fr-CH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fr-CH" sz="2800" dirty="0">
                <a:solidFill>
                  <a:schemeClr val="bg1"/>
                </a:solidFill>
              </a:rPr>
              <a:t>Ozone Analyser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fr-CH" sz="2800" dirty="0" err="1">
                <a:solidFill>
                  <a:schemeClr val="bg1"/>
                </a:solidFill>
              </a:rPr>
              <a:t>Hydrogen</a:t>
            </a:r>
            <a:r>
              <a:rPr lang="fr-CH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Analyzers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fr-CH" sz="2800" dirty="0" err="1">
                <a:solidFill>
                  <a:schemeClr val="bg1"/>
                </a:solidFill>
              </a:rPr>
              <a:t>Calibrators</a:t>
            </a:r>
            <a:endParaRPr lang="fr-CH" sz="2800" dirty="0">
              <a:solidFill>
                <a:schemeClr val="bg1"/>
              </a:solidFill>
            </a:endParaRP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fr-CH" sz="2800" dirty="0" err="1">
                <a:solidFill>
                  <a:schemeClr val="bg1"/>
                </a:solidFill>
              </a:rPr>
              <a:t>Aqsync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fr-CH" sz="28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891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D0DE8-8459-4DF3-FB74-E1E3E0C7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9606"/>
            <a:ext cx="8534400" cy="1507067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bg1"/>
                </a:solidFill>
              </a:rPr>
              <a:t>Introduction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993F9-4FB3-3566-65DE-900E86D17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8124"/>
            <a:ext cx="10948464" cy="5085347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fr-CH" sz="2800" b="1" dirty="0">
                <a:solidFill>
                  <a:schemeClr val="bg1"/>
                </a:solidFill>
              </a:rPr>
              <a:t>Auréliane Vuilliomenet: </a:t>
            </a:r>
          </a:p>
          <a:p>
            <a:pPr lvl="1">
              <a:buClrTx/>
            </a:pPr>
            <a:r>
              <a:rPr lang="fr-CH" sz="2400" dirty="0">
                <a:solidFill>
                  <a:schemeClr val="bg1"/>
                </a:solidFill>
              </a:rPr>
              <a:t>Product Manager </a:t>
            </a:r>
            <a:r>
              <a:rPr lang="en-US" sz="2400" dirty="0">
                <a:solidFill>
                  <a:schemeClr val="bg1"/>
                </a:solidFill>
              </a:rPr>
              <a:t>since</a:t>
            </a:r>
            <a:r>
              <a:rPr lang="fr-CH" sz="2400" dirty="0">
                <a:solidFill>
                  <a:schemeClr val="bg1"/>
                </a:solidFill>
              </a:rPr>
              <a:t> 2021</a:t>
            </a:r>
          </a:p>
          <a:p>
            <a:pPr>
              <a:buClrTx/>
            </a:pPr>
            <a:r>
              <a:rPr lang="fr-CH" sz="2800" b="1" dirty="0">
                <a:solidFill>
                  <a:schemeClr val="bg1"/>
                </a:solidFill>
              </a:rPr>
              <a:t>Ozone Company, Ozone </a:t>
            </a:r>
            <a:r>
              <a:rPr lang="en-US" sz="2800" b="1" dirty="0">
                <a:solidFill>
                  <a:schemeClr val="bg1"/>
                </a:solidFill>
              </a:rPr>
              <a:t>Department</a:t>
            </a:r>
            <a:r>
              <a:rPr lang="fr-CH" sz="2800" b="1" dirty="0">
                <a:solidFill>
                  <a:schemeClr val="bg1"/>
                </a:solidFill>
              </a:rPr>
              <a:t>: </a:t>
            </a:r>
          </a:p>
          <a:p>
            <a:pPr lvl="1">
              <a:buClrTx/>
            </a:pPr>
            <a:r>
              <a:rPr lang="en-US" sz="2400" dirty="0">
                <a:solidFill>
                  <a:schemeClr val="bg1"/>
                </a:solidFill>
              </a:rPr>
              <a:t>Created in 2000</a:t>
            </a:r>
          </a:p>
          <a:p>
            <a:pPr lvl="1">
              <a:buClrTx/>
            </a:pPr>
            <a:r>
              <a:rPr lang="en-US" sz="2400" dirty="0">
                <a:solidFill>
                  <a:schemeClr val="bg1"/>
                </a:solidFill>
              </a:rPr>
              <a:t>Based in Le Locle</a:t>
            </a:r>
          </a:p>
          <a:p>
            <a:pPr lvl="1">
              <a:buClrTx/>
            </a:pPr>
            <a:r>
              <a:rPr lang="en-US" sz="2400" dirty="0">
                <a:solidFill>
                  <a:schemeClr val="bg1"/>
                </a:solidFill>
              </a:rPr>
              <a:t>Specialized in ozone solutions and air measurement products</a:t>
            </a:r>
          </a:p>
          <a:p>
            <a:pPr lvl="1">
              <a:buClrTx/>
            </a:pPr>
            <a:r>
              <a:rPr lang="en-US" sz="2400" dirty="0">
                <a:solidFill>
                  <a:schemeClr val="bg1"/>
                </a:solidFill>
              </a:rPr>
              <a:t>Customers mainly research centers and universities</a:t>
            </a:r>
          </a:p>
          <a:p>
            <a:pPr lvl="1">
              <a:buClrTx/>
            </a:pPr>
            <a:r>
              <a:rPr lang="en-US" sz="2400" dirty="0">
                <a:solidFill>
                  <a:schemeClr val="bg1"/>
                </a:solidFill>
              </a:rPr>
              <a:t>Ozone.ch changed ownership in 2011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BDB2B8B-6034-51CF-C04D-1FC495765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56" y="204529"/>
            <a:ext cx="4286104" cy="9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0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71C80-C38E-1A3A-12D6-69959285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320468"/>
            <a:ext cx="8534400" cy="1507067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bg1"/>
                </a:solidFill>
              </a:rPr>
              <a:t>About 2BTechnologies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61418E-AFE0-45C6-63DF-0AA37D14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06" y="1495424"/>
            <a:ext cx="11752974" cy="531914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2Btech is a small company.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Located in Boulder, Colorado, USA.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Development and marketing of new analytical instruments for atmospheric and environmental measurements.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Specializing in miniaturized instruments for the measurement of Ozone (O3)/Nitrogen Monoxide (NO)/Nitrogen Dioxide (NO2), /Hg...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have been partners from day one, and we are their official distributor in Switzerland.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CF6F46-D495-22DD-A216-C9D09254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24" y="140521"/>
            <a:ext cx="4130656" cy="9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9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69AB2-79DB-66CC-C3A6-2E032D0F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2" y="390675"/>
            <a:ext cx="11145838" cy="1507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UV technology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for Gas measurement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81E70A-F0E4-6351-85DF-70E980802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62" y="2083888"/>
            <a:ext cx="11507788" cy="40289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allows a very precise measurement to respond to a very wide range of oxidants as well as to reducing agents.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ozone molecule has an absorption maximum of 254 nm.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NO and NO2 molecule has an absorption maximum of 405 nm.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molecule is measured as a function of light attenuation via the absorption cell.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D2EAB35-D5DF-FB00-0B06-BBE584AFE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72" y="204529"/>
            <a:ext cx="4158088" cy="9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7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30715C59-975F-ABC5-0548-1A7744BB4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1" y="0"/>
            <a:ext cx="10496101" cy="45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4FC90FAF-FF26-609F-4A05-CB8A2AD05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298616"/>
              </p:ext>
            </p:extLst>
          </p:nvPr>
        </p:nvGraphicFramePr>
        <p:xfrm>
          <a:off x="413654" y="4336063"/>
          <a:ext cx="11364687" cy="2354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977">
                  <a:extLst>
                    <a:ext uri="{9D8B030D-6E8A-4147-A177-3AD203B41FA5}">
                      <a16:colId xmlns:a16="http://schemas.microsoft.com/office/drawing/2014/main" val="2067285611"/>
                    </a:ext>
                  </a:extLst>
                </a:gridCol>
                <a:gridCol w="3204684">
                  <a:extLst>
                    <a:ext uri="{9D8B030D-6E8A-4147-A177-3AD203B41FA5}">
                      <a16:colId xmlns:a16="http://schemas.microsoft.com/office/drawing/2014/main" val="2203653863"/>
                    </a:ext>
                  </a:extLst>
                </a:gridCol>
                <a:gridCol w="586977">
                  <a:extLst>
                    <a:ext uri="{9D8B030D-6E8A-4147-A177-3AD203B41FA5}">
                      <a16:colId xmlns:a16="http://schemas.microsoft.com/office/drawing/2014/main" val="313728187"/>
                    </a:ext>
                  </a:extLst>
                </a:gridCol>
                <a:gridCol w="3199536">
                  <a:extLst>
                    <a:ext uri="{9D8B030D-6E8A-4147-A177-3AD203B41FA5}">
                      <a16:colId xmlns:a16="http://schemas.microsoft.com/office/drawing/2014/main" val="420840881"/>
                    </a:ext>
                  </a:extLst>
                </a:gridCol>
                <a:gridCol w="586977">
                  <a:extLst>
                    <a:ext uri="{9D8B030D-6E8A-4147-A177-3AD203B41FA5}">
                      <a16:colId xmlns:a16="http://schemas.microsoft.com/office/drawing/2014/main" val="3733272635"/>
                    </a:ext>
                  </a:extLst>
                </a:gridCol>
                <a:gridCol w="3199536">
                  <a:extLst>
                    <a:ext uri="{9D8B030D-6E8A-4147-A177-3AD203B41FA5}">
                      <a16:colId xmlns:a16="http://schemas.microsoft.com/office/drawing/2014/main" val="3604079566"/>
                    </a:ext>
                  </a:extLst>
                </a:gridCol>
              </a:tblGrid>
              <a:tr h="363894"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Scrubber IN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Pressostat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Commande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889928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Filtre IN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Scrubber OUT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912385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Vanne IN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Filtre OUT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032442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Tube </a:t>
                      </a:r>
                      <a:r>
                        <a:rPr lang="en-US" sz="1000" noProof="0" dirty="0">
                          <a:effectLst/>
                        </a:rPr>
                        <a:t>Nafion</a:t>
                      </a:r>
                      <a:r>
                        <a:rPr lang="fr-CH" sz="10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Débitmètre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20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Tube Nafion externe (option)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267298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Lampe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11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Pompe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21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Scrubber externe (option)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866348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Photodiode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12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Mesure température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22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086100" algn="l"/>
                        </a:tabLst>
                      </a:pPr>
                      <a:r>
                        <a:rPr lang="fr-CH" sz="1000" dirty="0">
                          <a:effectLst/>
                        </a:rPr>
                        <a:t>Filtre externe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940657"/>
                  </a:ext>
                </a:extLst>
              </a:tr>
            </a:tbl>
          </a:graphicData>
        </a:graphic>
      </p:graphicFrame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B2E7E15-58C1-4C7C-7B33-EA1A62C46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19" y="3701709"/>
            <a:ext cx="2395825" cy="54142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C7F95F2-A2CE-CF02-3A5F-06C22C8FC286}"/>
              </a:ext>
            </a:extLst>
          </p:cNvPr>
          <p:cNvCxnSpPr/>
          <p:nvPr/>
        </p:nvCxnSpPr>
        <p:spPr>
          <a:xfrm flipH="1" flipV="1">
            <a:off x="1788695" y="689811"/>
            <a:ext cx="513347" cy="770021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649E36-C478-513A-411A-1B2A1E06F9E9}"/>
              </a:ext>
            </a:extLst>
          </p:cNvPr>
          <p:cNvCxnSpPr/>
          <p:nvPr/>
        </p:nvCxnSpPr>
        <p:spPr>
          <a:xfrm flipH="1" flipV="1">
            <a:off x="8109284" y="2029326"/>
            <a:ext cx="328863" cy="705853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D391910-B87B-5DBD-39CF-E1AE0A449DAB}"/>
              </a:ext>
            </a:extLst>
          </p:cNvPr>
          <p:cNvCxnSpPr/>
          <p:nvPr/>
        </p:nvCxnSpPr>
        <p:spPr>
          <a:xfrm flipH="1" flipV="1">
            <a:off x="3938337" y="2136926"/>
            <a:ext cx="513347" cy="770021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CA06427-5838-3B7F-958E-86F53AFE9041}"/>
              </a:ext>
            </a:extLst>
          </p:cNvPr>
          <p:cNvCxnSpPr/>
          <p:nvPr/>
        </p:nvCxnSpPr>
        <p:spPr>
          <a:xfrm flipH="1" flipV="1">
            <a:off x="6264442" y="2127926"/>
            <a:ext cx="513347" cy="770021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6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9DFE9-4E70-29ED-8A9D-F3420803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0" y="0"/>
            <a:ext cx="9606799" cy="1075268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bg1"/>
                </a:solidFill>
              </a:rPr>
              <a:t>Ozone Analyzer model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417CC6-D4FC-DB84-E875-35E2A0AD6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452940"/>
            <a:ext cx="11804569" cy="5581523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fr-CH" sz="2200" dirty="0">
                <a:solidFill>
                  <a:schemeClr val="bg1"/>
                </a:solidFill>
              </a:rPr>
              <a:t>POM: </a:t>
            </a:r>
            <a:r>
              <a:rPr lang="en-US" sz="2200" dirty="0">
                <a:solidFill>
                  <a:schemeClr val="bg1"/>
                </a:solidFill>
              </a:rPr>
              <a:t>personal</a:t>
            </a:r>
            <a:r>
              <a:rPr lang="fr-CH" sz="2200" dirty="0">
                <a:solidFill>
                  <a:schemeClr val="bg1"/>
                </a:solidFill>
              </a:rPr>
              <a:t> ozone monitor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CH" sz="2400" b="1" dirty="0">
                <a:solidFill>
                  <a:schemeClr val="bg1"/>
                </a:solidFill>
              </a:rPr>
              <a:t>Model 106 L;M;M-H; H 	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CH" b="1" dirty="0">
                <a:solidFill>
                  <a:schemeClr val="bg1"/>
                </a:solidFill>
              </a:rPr>
              <a:t>Options:</a:t>
            </a:r>
          </a:p>
          <a:p>
            <a:pPr lvl="1">
              <a:buClrTx/>
              <a:buSzPct val="70000"/>
              <a:buFont typeface="Wingdings" panose="05000000000000000000" pitchFamily="2" charset="2"/>
              <a:buChar char="Ø"/>
            </a:pPr>
            <a:r>
              <a:rPr lang="fr-CH" sz="2000" dirty="0">
                <a:solidFill>
                  <a:schemeClr val="bg1"/>
                </a:solidFill>
              </a:rPr>
              <a:t>NEMA: </a:t>
            </a:r>
            <a:r>
              <a:rPr lang="fr-CH" sz="2000" dirty="0" err="1">
                <a:solidFill>
                  <a:schemeClr val="bg1"/>
                </a:solidFill>
              </a:rPr>
              <a:t>Industrisal</a:t>
            </a:r>
            <a:r>
              <a:rPr lang="fr-CH" sz="2000" dirty="0">
                <a:solidFill>
                  <a:schemeClr val="bg1"/>
                </a:solidFill>
              </a:rPr>
              <a:t> Version</a:t>
            </a:r>
          </a:p>
          <a:p>
            <a:pPr lvl="1">
              <a:buClrTx/>
              <a:buSzPct val="70000"/>
              <a:buFont typeface="Wingdings" panose="05000000000000000000" pitchFamily="2" charset="2"/>
              <a:buChar char="Ø"/>
            </a:pPr>
            <a:r>
              <a:rPr lang="fr-CH" sz="2000" dirty="0">
                <a:solidFill>
                  <a:schemeClr val="bg1"/>
                </a:solidFill>
              </a:rPr>
              <a:t>OEM: </a:t>
            </a:r>
            <a:r>
              <a:rPr lang="fr-CH" sz="2000" dirty="0" err="1">
                <a:solidFill>
                  <a:schemeClr val="bg1"/>
                </a:solidFill>
              </a:rPr>
              <a:t>With</a:t>
            </a:r>
            <a:r>
              <a:rPr lang="fr-CH" sz="2000" dirty="0">
                <a:solidFill>
                  <a:schemeClr val="bg1"/>
                </a:solidFill>
              </a:rPr>
              <a:t> </a:t>
            </a:r>
            <a:r>
              <a:rPr lang="fr-CH" sz="2000" dirty="0" err="1">
                <a:solidFill>
                  <a:schemeClr val="bg1"/>
                </a:solidFill>
              </a:rPr>
              <a:t>customization</a:t>
            </a:r>
            <a:endParaRPr lang="fr-CH" sz="2000" dirty="0">
              <a:solidFill>
                <a:schemeClr val="bg1"/>
              </a:solidFill>
            </a:endParaRPr>
          </a:p>
          <a:p>
            <a:pPr lvl="1">
              <a:buClrTx/>
              <a:buSzPct val="70000"/>
              <a:buFont typeface="Wingdings" panose="05000000000000000000" pitchFamily="2" charset="2"/>
              <a:buChar char="Ø"/>
            </a:pPr>
            <a:r>
              <a:rPr lang="fr-CH" sz="2000" dirty="0">
                <a:solidFill>
                  <a:schemeClr val="bg1"/>
                </a:solidFill>
              </a:rPr>
              <a:t>Multi-</a:t>
            </a:r>
            <a:r>
              <a:rPr lang="fr-CH" sz="2000" dirty="0" err="1">
                <a:solidFill>
                  <a:schemeClr val="bg1"/>
                </a:solidFill>
              </a:rPr>
              <a:t>channel</a:t>
            </a:r>
            <a:r>
              <a:rPr lang="fr-CH" sz="2000" dirty="0">
                <a:solidFill>
                  <a:schemeClr val="bg1"/>
                </a:solidFill>
              </a:rPr>
              <a:t> option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CH" sz="2200" dirty="0">
                <a:solidFill>
                  <a:schemeClr val="bg1"/>
                </a:solidFill>
              </a:rPr>
              <a:t>Model 108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CH" sz="2200" dirty="0">
                <a:solidFill>
                  <a:schemeClr val="bg1"/>
                </a:solidFill>
              </a:rPr>
              <a:t>Model 202 single Beam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CH" sz="2400" b="1" dirty="0">
                <a:solidFill>
                  <a:schemeClr val="bg1"/>
                </a:solidFill>
              </a:rPr>
              <a:t>Model 205 Dual Beam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CH" b="1" dirty="0">
                <a:solidFill>
                  <a:schemeClr val="bg1"/>
                </a:solidFill>
              </a:rPr>
              <a:t>Options for 202 and 205: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</a:rPr>
              <a:t>R</a:t>
            </a: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ackmount enclosure </a:t>
            </a:r>
            <a:endParaRPr lang="fr-CH" sz="2000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CH" sz="2200" dirty="0">
                <a:solidFill>
                  <a:schemeClr val="bg1"/>
                </a:solidFill>
              </a:rPr>
              <a:t>Model 211 </a:t>
            </a:r>
          </a:p>
          <a:p>
            <a:endParaRPr lang="fr-CH" sz="2400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241D504-5919-592C-64CA-1ED8271BC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2" y="110509"/>
            <a:ext cx="3256547" cy="7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0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0A6C9C-63D1-4992-B760-435EF6A27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72CD18-D7D2-4DD8-87FB-A7A564C5C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EA8D90-CEC1-4C99-B9B2-A923F53BD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FE5E72-3155-4571-899B-68E964BE4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73A57D-E499-4073-A0F1-3F9A0086A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098CCBA-7F1E-4FD4-AA25-BC9BCAB0B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20B1E00-7FB7-49B4-9B5D-7F50E28B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030" y="652992"/>
            <a:ext cx="9317647" cy="750887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4000" dirty="0">
                <a:solidFill>
                  <a:schemeClr val="bg1"/>
                </a:solidFill>
                <a:effectLst/>
              </a:rPr>
              <a:t>Ambient Ozone Monitors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" name="Snip Diagonal Corner Rectangle 6">
            <a:extLst>
              <a:ext uri="{FF2B5EF4-FFF2-40B4-BE49-F238E27FC236}">
                <a16:creationId xmlns:a16="http://schemas.microsoft.com/office/drawing/2014/main" id="{5B5AAB07-3093-423B-9C21-0877EEE19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34E7D94-B029-4FD9-75DD-482A4D562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32" y="749938"/>
            <a:ext cx="3024034" cy="683397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3D0ECD-4D75-6F0F-3BBF-2A4568BF5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21" y="1913467"/>
            <a:ext cx="1864367" cy="186436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7816350-FB78-40BD-BB88-E7CEEE66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997FE9-3C48-4D99-B1B0-022E60F16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F22324-EAFE-40F5-A345-3126815D9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811D257-221F-4AA7-91F6-0771AEF80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697E0BC-9E9F-401A-8EAB-E89258E7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C73539-EC11-4556-993A-AF5382D07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2C0019B-EBD8-3D4B-B9D7-C54B94D512C1}"/>
              </a:ext>
            </a:extLst>
          </p:cNvPr>
          <p:cNvSpPr txBox="1"/>
          <p:nvPr/>
        </p:nvSpPr>
        <p:spPr>
          <a:xfrm>
            <a:off x="1519526" y="175349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Model 106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D10715-2D17-7BB3-0DBF-4AC823EF9689}"/>
              </a:ext>
            </a:extLst>
          </p:cNvPr>
          <p:cNvSpPr txBox="1"/>
          <p:nvPr/>
        </p:nvSpPr>
        <p:spPr>
          <a:xfrm>
            <a:off x="1590186" y="364535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Model 205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C4ADBD-727F-971E-C0C3-B7905997B828}"/>
              </a:ext>
            </a:extLst>
          </p:cNvPr>
          <p:cNvSpPr txBox="1"/>
          <p:nvPr/>
        </p:nvSpPr>
        <p:spPr>
          <a:xfrm>
            <a:off x="4304675" y="1688936"/>
            <a:ext cx="43861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chemeClr val="bg1"/>
                </a:solidFill>
              </a:rPr>
              <a:t>Model 106: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bg1"/>
                </a:solidFill>
              </a:rPr>
              <a:t>Small </a:t>
            </a:r>
            <a:r>
              <a:rPr lang="en-US" sz="2400" dirty="0">
                <a:solidFill>
                  <a:schemeClr val="bg1"/>
                </a:solidFill>
              </a:rPr>
              <a:t>measuring</a:t>
            </a:r>
            <a:r>
              <a:rPr lang="fr-CH" sz="2400" dirty="0">
                <a:solidFill>
                  <a:schemeClr val="bg1"/>
                </a:solidFill>
              </a:rPr>
              <a:t> range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bg1"/>
                </a:solidFill>
              </a:rPr>
              <a:t>Single Beam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Various</a:t>
            </a:r>
            <a:r>
              <a:rPr lang="fr-CH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models</a:t>
            </a:r>
            <a:r>
              <a:rPr lang="fr-CH" sz="2400" dirty="0">
                <a:solidFill>
                  <a:schemeClr val="bg1"/>
                </a:solidFill>
              </a:rPr>
              <a:t>: L;M;M-H;H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Multi-Channel options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3C706A-A299-367A-FB12-4530940142AB}"/>
              </a:ext>
            </a:extLst>
          </p:cNvPr>
          <p:cNvSpPr txBox="1"/>
          <p:nvPr/>
        </p:nvSpPr>
        <p:spPr>
          <a:xfrm>
            <a:off x="4304675" y="4237442"/>
            <a:ext cx="81515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chemeClr val="bg1"/>
                </a:solidFill>
              </a:rPr>
              <a:t>Model 205: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bg1"/>
                </a:solidFill>
              </a:rPr>
              <a:t>Wide </a:t>
            </a:r>
            <a:r>
              <a:rPr lang="en-US" sz="2400" dirty="0">
                <a:solidFill>
                  <a:schemeClr val="bg1"/>
                </a:solidFill>
              </a:rPr>
              <a:t>measuring</a:t>
            </a:r>
            <a:r>
              <a:rPr lang="fr-CH" sz="2400" dirty="0">
                <a:solidFill>
                  <a:schemeClr val="bg1"/>
                </a:solidFill>
              </a:rPr>
              <a:t> range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bg1"/>
                </a:solidFill>
              </a:rPr>
              <a:t>Dual Beam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One model only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Longer cell ass 106(increases the measuring range)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C6BE74E-51D0-41C6-A14E-7102A93736FA}"/>
              </a:ext>
            </a:extLst>
          </p:cNvPr>
          <p:cNvSpPr txBox="1"/>
          <p:nvPr/>
        </p:nvSpPr>
        <p:spPr>
          <a:xfrm>
            <a:off x="4389131" y="3697231"/>
            <a:ext cx="5926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200" i="1" dirty="0">
                <a:solidFill>
                  <a:schemeClr val="bg1"/>
                </a:solidFill>
              </a:rPr>
              <a:t>Model 108: </a:t>
            </a:r>
            <a:r>
              <a:rPr lang="en-US" sz="2200" i="1" dirty="0">
                <a:solidFill>
                  <a:schemeClr val="bg1"/>
                </a:solidFill>
              </a:rPr>
              <a:t>Same as106 but without pump</a:t>
            </a:r>
            <a:endParaRPr lang="fr-CH" sz="2200" i="1" dirty="0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7F6127B-8EB9-A441-90FC-6A0ECCC02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46" y="4043193"/>
            <a:ext cx="2412211" cy="18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5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1410FCFC-2058-AF5A-3B5B-8BEF30A80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" y="120320"/>
            <a:ext cx="10632908" cy="311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E7BDE75-DFAF-FDBC-5B77-50F1F624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3" y="3429000"/>
            <a:ext cx="1647809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0656788E-E50F-61CC-9E43-778506922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25676"/>
              </p:ext>
            </p:extLst>
          </p:nvPr>
        </p:nvGraphicFramePr>
        <p:xfrm>
          <a:off x="561572" y="3230951"/>
          <a:ext cx="10651763" cy="33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96675" imgH="2880198" progId="AutoSketch.Drawing.7">
                  <p:embed/>
                </p:oleObj>
              </mc:Choice>
              <mc:Fallback>
                <p:oleObj r:id="rId3" imgW="5896675" imgH="2880198" progId="AutoSketch.Drawing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72" y="3230951"/>
                        <a:ext cx="10651763" cy="3396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4027F1-5728-EA59-512C-4CD642D4C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98" y="6122058"/>
            <a:ext cx="3256547" cy="7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7960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3865</TotalTime>
  <Words>763</Words>
  <Application>Microsoft Office PowerPoint</Application>
  <PresentationFormat>Grand écran</PresentationFormat>
  <Paragraphs>168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Secteur</vt:lpstr>
      <vt:lpstr>AutoSketch.Drawing.7</vt:lpstr>
      <vt:lpstr>Ilmac Lausanne September 28 and 29, 2022</vt:lpstr>
      <vt:lpstr>Table of content</vt:lpstr>
      <vt:lpstr>Introduction</vt:lpstr>
      <vt:lpstr>About 2BTechnologies</vt:lpstr>
      <vt:lpstr>The UV technology  for Gas measurement</vt:lpstr>
      <vt:lpstr>Présentation PowerPoint</vt:lpstr>
      <vt:lpstr>Ozone Analyzer model</vt:lpstr>
      <vt:lpstr> Ambient Ozone Monitors</vt:lpstr>
      <vt:lpstr>Présentation PowerPoint</vt:lpstr>
      <vt:lpstr>Nitrogen analysers models</vt:lpstr>
      <vt:lpstr>Model 405 nm NO2/NO/NOx Monitor</vt:lpstr>
      <vt:lpstr>Calibrators</vt:lpstr>
      <vt:lpstr>Model 714 NO2/NO/O3 Calibration Source</vt:lpstr>
      <vt:lpstr>Présentation PowerPoint</vt:lpstr>
      <vt:lpstr>Présentation PowerPoint</vt:lpstr>
      <vt:lpstr>First European installation of AQsync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Ilmac Lausanne 28 et 29 Septembre 2022</dc:title>
  <dc:creator>Auréliane Vuilliomenet</dc:creator>
  <cp:lastModifiedBy>Auréliane Vuilliomenet</cp:lastModifiedBy>
  <cp:revision>48</cp:revision>
  <dcterms:created xsi:type="dcterms:W3CDTF">2022-07-01T13:21:04Z</dcterms:created>
  <dcterms:modified xsi:type="dcterms:W3CDTF">2022-09-27T18:07:16Z</dcterms:modified>
</cp:coreProperties>
</file>